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451" r:id="rId2"/>
    <p:sldId id="257" r:id="rId3"/>
    <p:sldId id="458" r:id="rId4"/>
    <p:sldId id="320" r:id="rId5"/>
    <p:sldId id="394" r:id="rId6"/>
    <p:sldId id="461" r:id="rId7"/>
    <p:sldId id="460" r:id="rId8"/>
    <p:sldId id="399" r:id="rId9"/>
    <p:sldId id="341" r:id="rId10"/>
    <p:sldId id="396" r:id="rId11"/>
    <p:sldId id="397" r:id="rId12"/>
    <p:sldId id="400" r:id="rId13"/>
    <p:sldId id="436" r:id="rId14"/>
    <p:sldId id="440" r:id="rId15"/>
    <p:sldId id="462" r:id="rId16"/>
    <p:sldId id="292" r:id="rId17"/>
    <p:sldId id="293" r:id="rId18"/>
    <p:sldId id="294" r:id="rId19"/>
    <p:sldId id="334" r:id="rId20"/>
    <p:sldId id="295" r:id="rId21"/>
    <p:sldId id="298" r:id="rId22"/>
    <p:sldId id="299" r:id="rId23"/>
    <p:sldId id="296" r:id="rId24"/>
    <p:sldId id="401" r:id="rId25"/>
    <p:sldId id="297" r:id="rId26"/>
    <p:sldId id="326" r:id="rId27"/>
    <p:sldId id="323" r:id="rId28"/>
    <p:sldId id="324" r:id="rId29"/>
    <p:sldId id="325" r:id="rId30"/>
    <p:sldId id="369" r:id="rId31"/>
    <p:sldId id="327" r:id="rId32"/>
    <p:sldId id="328" r:id="rId33"/>
    <p:sldId id="452" r:id="rId34"/>
    <p:sldId id="342" r:id="rId35"/>
    <p:sldId id="347" r:id="rId36"/>
    <p:sldId id="349" r:id="rId37"/>
    <p:sldId id="343" r:id="rId38"/>
    <p:sldId id="331" r:id="rId39"/>
    <p:sldId id="348" r:id="rId40"/>
    <p:sldId id="344" r:id="rId41"/>
    <p:sldId id="300" r:id="rId42"/>
    <p:sldId id="305" r:id="rId43"/>
    <p:sldId id="302" r:id="rId44"/>
    <p:sldId id="332" r:id="rId45"/>
    <p:sldId id="333" r:id="rId46"/>
    <p:sldId id="402" r:id="rId47"/>
    <p:sldId id="404" r:id="rId48"/>
    <p:sldId id="449" r:id="rId49"/>
    <p:sldId id="403" r:id="rId50"/>
    <p:sldId id="429" r:id="rId51"/>
    <p:sldId id="441" r:id="rId52"/>
    <p:sldId id="439" r:id="rId53"/>
    <p:sldId id="310" r:id="rId5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91"/>
    <p:restoredTop sz="94663"/>
  </p:normalViewPr>
  <p:slideViewPr>
    <p:cSldViewPr snapToGrid="0" snapToObjects="1">
      <p:cViewPr varScale="1">
        <p:scale>
          <a:sx n="141" d="100"/>
          <a:sy n="141" d="100"/>
        </p:scale>
        <p:origin x="224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11/12/20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11/12/20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227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1161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11/12/20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760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11/12/20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9" r:id="rId18"/>
    <p:sldLayoutId id="2147483700" r:id="rId19"/>
    <p:sldLayoutId id="2147483701" r:id="rId20"/>
    <p:sldLayoutId id="2147483702" r:id="rId2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20-11%20Webinars/FHIR%20Terminology%20-%20Part%201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myhospital.org/codes/labresults" TargetMode="Externa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hl7.org/fhir/STU3/consent.html#resource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mailto:rob@hausamconsulting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hl7.org/fhir/terminology-module.html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616E-F8D3-3B42-BCAD-971522D05C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Understanding and Using Terminology in </a:t>
            </a:r>
            <a:r>
              <a:rPr lang="en-US" dirty="0"/>
              <a:t>HL7</a:t>
            </a:r>
            <a:r>
              <a:rPr lang="en-US" baseline="30000" dirty="0"/>
              <a:t>®</a:t>
            </a:r>
            <a:r>
              <a:rPr lang="en-US" dirty="0"/>
              <a:t> FHIR</a:t>
            </a:r>
            <a:r>
              <a:rPr lang="en-US" baseline="30000" dirty="0"/>
              <a:t>®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A92B-043F-4445-A012-E550D1324F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099" y="3721208"/>
            <a:ext cx="4619625" cy="412750"/>
          </a:xfrm>
        </p:spPr>
        <p:txBody>
          <a:bodyPr/>
          <a:lstStyle/>
          <a:p>
            <a:r>
              <a:rPr lang="en-US" dirty="0"/>
              <a:t>Rob Hausam MD</a:t>
            </a:r>
          </a:p>
          <a:p>
            <a:endParaRPr lang="en-US" dirty="0"/>
          </a:p>
          <a:p>
            <a:r>
              <a:rPr lang="en-US" dirty="0"/>
              <a:t>HL7 Webinar</a:t>
            </a:r>
            <a:br>
              <a:rPr lang="en-US" dirty="0"/>
            </a:br>
            <a:r>
              <a:rPr lang="en-US" dirty="0"/>
              <a:t>Part 1 – Introduction and Fundamentals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38F07-F27A-154F-B666-A710E3618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004765-DE8A-D541-BF05-A0DEDC59E7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2020-11-12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696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8AF31F-E32A-164C-BC15-EC3BB696B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249844"/>
            <a:ext cx="5886654" cy="459829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159230-AE9E-4B45-AABC-E0DA82955B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09351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Terminologies link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Terminologies link </a:t>
            </a:r>
          </a:p>
          <a:p>
            <a:pPr lvl="1"/>
            <a:r>
              <a:rPr lang="en-US"/>
              <a:t>The last link on the right in the top-level (red) navigation bar</a:t>
            </a:r>
          </a:p>
          <a:p>
            <a:pPr lvl="1"/>
            <a:r>
              <a:rPr lang="en-US"/>
              <a:t>The quick and easy way to get to the terminology content in the</a:t>
            </a:r>
            <a:br>
              <a:rPr lang="en-US"/>
            </a:br>
            <a:r>
              <a:rPr lang="en-US"/>
              <a:t>FHIR specification – code systems, value sets, concept maps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7C096-193F-6145-BE13-A19B70BF09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11</a:t>
            </a:fld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0E92B-2160-694C-88F7-9A3251BC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984170"/>
            <a:ext cx="7667625" cy="14859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C64DDFA-ECBA-EC4A-8D24-90630FD43AD5}"/>
              </a:ext>
            </a:extLst>
          </p:cNvPr>
          <p:cNvSpPr/>
          <p:nvPr/>
        </p:nvSpPr>
        <p:spPr bwMode="auto">
          <a:xfrm>
            <a:off x="6084168" y="3597864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686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D5090-289B-A94F-8ABF-50C59568BA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192D8-05E5-B54D-85F2-C0BC852BE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70944"/>
            <a:ext cx="6912768" cy="464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51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7D8C2-9225-C24B-82B4-BA451E3ABF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13</a:t>
            </a:fld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09B6B-9146-AC4C-A0C6-6A6FBADD55C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88136" y="246888"/>
            <a:ext cx="6965950" cy="863600"/>
          </a:xfrm>
        </p:spPr>
        <p:txBody>
          <a:bodyPr/>
          <a:lstStyle/>
          <a:p>
            <a:r>
              <a:rPr lang="en-US" dirty="0"/>
              <a:t>FHIR </a:t>
            </a:r>
            <a:r>
              <a:rPr lang="en-US" dirty="0" err="1"/>
              <a:t>Zulip</a:t>
            </a:r>
            <a:r>
              <a:rPr lang="en-US" dirty="0"/>
              <a:t> chat Terminology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7A5D-491A-3B4C-8853-79844CB64B2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1480" y="1371600"/>
            <a:ext cx="8382000" cy="3468688"/>
          </a:xfrm>
        </p:spPr>
        <p:txBody>
          <a:bodyPr/>
          <a:lstStyle/>
          <a:p>
            <a:pPr marL="0" indent="0">
              <a:buNone/>
            </a:pPr>
            <a:r>
              <a:rPr lang="en-AU" sz="2250" dirty="0"/>
              <a:t>		</a:t>
            </a: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27D2C-6044-FB4D-8911-B043322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70" y="1743495"/>
            <a:ext cx="4876887" cy="333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68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Coded Data in </a:t>
            </a:r>
            <a:r>
              <a:rPr lang="en-US" dirty="0" err="1"/>
              <a:t>fhir</a:t>
            </a:r>
            <a:endParaRPr lang="en-CA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1B0511C-BC71-5F49-BB0A-6BF3F63385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0115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1E727-DA3E-5F44-ACC5-4C823B224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a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5DDC2C-C909-6040-A0B5-2AD167C581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code is a symbol used to represent a specific meaning or idea (i.e. “concept”)</a:t>
            </a:r>
          </a:p>
          <a:p>
            <a:pPr lvl="1"/>
            <a:r>
              <a:rPr lang="en-US" dirty="0"/>
              <a:t>195967001 = “Asthma (disorder)” (SNOMED CT)</a:t>
            </a:r>
          </a:p>
          <a:p>
            <a:pPr lvl="1"/>
            <a:r>
              <a:rPr lang="en-US" dirty="0" err="1"/>
              <a:t>fhir</a:t>
            </a:r>
            <a:r>
              <a:rPr lang="en-US" dirty="0"/>
              <a:t>-structure = “FHIR Structure” (FHIR ‘definition-use’)</a:t>
            </a:r>
          </a:p>
          <a:p>
            <a:r>
              <a:rPr lang="en-US" dirty="0"/>
              <a:t>Ideally it “should” be a meaningless identifier, but FHIR chose (semi) meaningful codes (implementer friendly)</a:t>
            </a:r>
          </a:p>
          <a:p>
            <a:r>
              <a:rPr lang="en-US" dirty="0"/>
              <a:t>No separate ‘Code’ resource currently exists in FHIR (but it is being discussed)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57AA6-B405-9940-B72F-F7FEC367E7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A392A8-E418-4345-BC40-062ADF4A88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1733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 System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3C8B2EB-ADE7-9942-A6D6-A67DE9A3B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16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619750" y="1543050"/>
            <a:ext cx="3524250" cy="2703513"/>
          </a:xfrm>
          <a:noFill/>
        </p:spPr>
        <p:txBody>
          <a:bodyPr/>
          <a:lstStyle/>
          <a:p>
            <a:r>
              <a:rPr lang="en-AU" sz="1500" dirty="0"/>
              <a:t>SNOMED CT / LOINC / ICD-10</a:t>
            </a:r>
          </a:p>
          <a:p>
            <a:r>
              <a:rPr lang="en-AU" sz="1500" dirty="0" err="1"/>
              <a:t>RxNorm</a:t>
            </a:r>
            <a:r>
              <a:rPr lang="en-AU" sz="1500" dirty="0"/>
              <a:t>, NDF-RT, ICPC, ICF, CPT, CVX, NUCC HCPT, ATC, ANZSCO  (+ 100s more)</a:t>
            </a:r>
          </a:p>
          <a:p>
            <a:r>
              <a:rPr lang="en-AU" sz="1500" dirty="0"/>
              <a:t>HL7 V2 tables, V3 code systems</a:t>
            </a:r>
          </a:p>
          <a:p>
            <a:r>
              <a:rPr lang="en-AU" sz="1500" dirty="0"/>
              <a:t>A drug formulary</a:t>
            </a:r>
          </a:p>
          <a:p>
            <a:r>
              <a:rPr lang="en-AU" sz="1500" dirty="0"/>
              <a:t>Options for a config table in an application </a:t>
            </a:r>
          </a:p>
          <a:p>
            <a:r>
              <a:rPr lang="en-AU" sz="1500" dirty="0"/>
              <a:t>A list of </a:t>
            </a:r>
            <a:r>
              <a:rPr lang="en-AU" sz="1500" dirty="0" err="1"/>
              <a:t>enums</a:t>
            </a:r>
            <a:r>
              <a:rPr lang="en-AU" sz="1500" dirty="0"/>
              <a:t> in a java class</a:t>
            </a:r>
          </a:p>
          <a:p>
            <a:r>
              <a:rPr lang="en-AU" sz="1500" dirty="0"/>
              <a:t>Country codes (ISO 3166)</a:t>
            </a:r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1CBEC9-7FE7-724F-BCEE-550834F4A5EC}"/>
              </a:ext>
            </a:extLst>
          </p:cNvPr>
          <p:cNvSpPr/>
          <p:nvPr/>
        </p:nvSpPr>
        <p:spPr>
          <a:xfrm>
            <a:off x="1803654" y="1597914"/>
            <a:ext cx="1620180" cy="2269998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</p:spTree>
    <p:extLst>
      <p:ext uri="{BB962C8B-B14F-4D97-AF65-F5344CB8AC3E}">
        <p14:creationId xmlns:p14="http://schemas.microsoft.com/office/powerpoint/2010/main" val="2382251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7BC2A3-5904-3646-BFBE-C1510FD538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17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472113" y="3057525"/>
            <a:ext cx="3671887" cy="1836738"/>
          </a:xfrm>
          <a:prstGeom prst="rect">
            <a:avLst/>
          </a:prstGeom>
        </p:spPr>
        <p:txBody>
          <a:bodyPr/>
          <a:lstStyle/>
          <a:p>
            <a:r>
              <a:rPr lang="en-AU" sz="1500" dirty="0"/>
              <a:t>“European country codes”</a:t>
            </a:r>
          </a:p>
          <a:p>
            <a:r>
              <a:rPr lang="en-AU" sz="1500" dirty="0"/>
              <a:t>“The LOINC codes that I use”</a:t>
            </a:r>
          </a:p>
          <a:p>
            <a:r>
              <a:rPr lang="en-AU" sz="1500" dirty="0"/>
              <a:t>All LOINC order codes</a:t>
            </a:r>
          </a:p>
          <a:p>
            <a:r>
              <a:rPr lang="en-AU" sz="1500" dirty="0"/>
              <a:t>A particular SNOMED CT hierarchy</a:t>
            </a:r>
          </a:p>
          <a:p>
            <a:r>
              <a:rPr lang="en-AU" sz="1500" dirty="0"/>
              <a:t>Substance codes plus “No known allergy”</a:t>
            </a:r>
          </a:p>
          <a:p>
            <a:endParaRPr lang="en-AU" sz="1500" dirty="0"/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262371-F1F6-3542-B15E-A87A98E5A399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742CA96-152D-9F4D-ABF1-6F0A3CD5442B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8544BF-CBB9-9445-B45D-AC1A43057CC9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C776F3-AA93-974D-AAD3-840644FC00F3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2068844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100" dirty="0"/>
              <a:t>Why do we need both?</a:t>
            </a:r>
          </a:p>
          <a:p>
            <a:r>
              <a:rPr lang="en-AU" sz="2100" dirty="0"/>
              <a:t>These can be mixed (and misunderstood) in common usage</a:t>
            </a:r>
          </a:p>
          <a:p>
            <a:pPr lvl="1"/>
            <a:r>
              <a:rPr lang="en-AU" sz="1725" dirty="0"/>
              <a:t>Especially for a value set that is “all codes” from the code system</a:t>
            </a:r>
          </a:p>
          <a:p>
            <a:r>
              <a:rPr lang="en-CA" sz="2175" dirty="0"/>
              <a:t>A value set can contain codes from more than one code system</a:t>
            </a:r>
          </a:p>
          <a:p>
            <a:pPr lvl="1"/>
            <a:r>
              <a:rPr lang="en-CA" sz="1725" dirty="0"/>
              <a:t>But it’s </a:t>
            </a:r>
            <a:r>
              <a:rPr lang="en-CA" sz="1725" b="1" dirty="0"/>
              <a:t>usually</a:t>
            </a:r>
            <a:r>
              <a:rPr lang="en-CA" sz="1725" dirty="0"/>
              <a:t> not a great idea</a:t>
            </a:r>
            <a:endParaRPr lang="en-AU" sz="1725" dirty="0"/>
          </a:p>
          <a:p>
            <a:r>
              <a:rPr lang="en-AU" sz="2100" dirty="0"/>
              <a:t>Separate the </a:t>
            </a:r>
            <a:r>
              <a:rPr lang="en-AU" sz="2100" b="1" dirty="0"/>
              <a:t>definition</a:t>
            </a:r>
            <a:r>
              <a:rPr lang="en-AU" sz="2100" dirty="0"/>
              <a:t> of a concept (code system) and the </a:t>
            </a:r>
            <a:r>
              <a:rPr lang="en-AU" sz="2100" b="1" dirty="0"/>
              <a:t>use </a:t>
            </a:r>
            <a:r>
              <a:rPr lang="en-AU" sz="2100" dirty="0"/>
              <a:t>of a concept (value set)</a:t>
            </a:r>
          </a:p>
          <a:p>
            <a:pPr lvl="1"/>
            <a:r>
              <a:rPr lang="en-AU" sz="1800" dirty="0"/>
              <a:t>Keep this straight to avoid getting into trouble when you exchange data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CEE14BF-3604-7C42-9349-5F5A98A631D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0076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  <a:br>
              <a:rPr lang="en-AU" dirty="0"/>
            </a:br>
            <a:r>
              <a:rPr lang="en-CA" dirty="0"/>
              <a:t>Take Home Points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Code systems </a:t>
            </a:r>
            <a:r>
              <a:rPr lang="en-CA" dirty="0"/>
              <a:t>define </a:t>
            </a:r>
            <a:r>
              <a:rPr lang="en-CA" b="1" dirty="0"/>
              <a:t>symbols</a:t>
            </a:r>
            <a:r>
              <a:rPr lang="en-CA" dirty="0"/>
              <a:t> with </a:t>
            </a:r>
            <a:r>
              <a:rPr lang="en-CA" b="1" dirty="0"/>
              <a:t>specific meanings</a:t>
            </a:r>
          </a:p>
          <a:p>
            <a:pPr lvl="1"/>
            <a:r>
              <a:rPr lang="en-CA" dirty="0"/>
              <a:t>E.g. LOINC, SNOMED, ICD-10, IETF language codes, local lab result codes, etc.</a:t>
            </a:r>
          </a:p>
          <a:p>
            <a:r>
              <a:rPr lang="en-CA" b="1" dirty="0"/>
              <a:t>Value sets </a:t>
            </a:r>
            <a:r>
              <a:rPr lang="en-CA" dirty="0"/>
              <a:t>define </a:t>
            </a:r>
            <a:r>
              <a:rPr lang="en-CA" b="1" dirty="0"/>
              <a:t>collections of codes </a:t>
            </a:r>
            <a:r>
              <a:rPr lang="en-CA" dirty="0"/>
              <a:t>for use in a </a:t>
            </a:r>
            <a:r>
              <a:rPr lang="en-CA" b="1" dirty="0"/>
              <a:t>particular context</a:t>
            </a:r>
          </a:p>
          <a:p>
            <a:pPr lvl="1"/>
            <a:r>
              <a:rPr lang="en-CA" dirty="0"/>
              <a:t>E.g. Codes for vital signs, codes for procedures</a:t>
            </a:r>
          </a:p>
          <a:p>
            <a:pPr lvl="1"/>
            <a:r>
              <a:rPr lang="en-CA" dirty="0"/>
              <a:t>Can come from a single code system or multiple code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053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https://github.com/FHIR/documents/blob/master/presentations/2020-11%20Webinars/FHIR%20Terminology%20-%20Part%201.pptx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921" y="3816512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003539" y="4223785"/>
            <a:ext cx="3184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Grahame Grieve, Lloyd McKenzie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2671516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11">
            <a:extLst>
              <a:ext uri="{FF2B5EF4-FFF2-40B4-BE49-F238E27FC236}">
                <a16:creationId xmlns:a16="http://schemas.microsoft.com/office/drawing/2014/main" id="{1FF561A1-BB3B-5A4A-BA27-BBCFC8C11764}"/>
              </a:ext>
            </a:extLst>
          </p:cNvPr>
          <p:cNvSpPr/>
          <p:nvPr/>
        </p:nvSpPr>
        <p:spPr bwMode="auto">
          <a:xfrm>
            <a:off x="5761050" y="1815696"/>
            <a:ext cx="639609" cy="467553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Binding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60B334-2B1E-704D-9E1A-25C583B8E63C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74572-D480-E84F-9216-3C32995772E6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8318F9C-DAE9-AD40-8059-FD5ED92E06B2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03339-A9CC-744F-8A50-04CFE4C4693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F709A-49E3-D54B-9CB2-253EB1E091A3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84EC1C-17E7-BC4A-AA08-B197B70857B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B0260E-6FAE-1E4B-9A60-135420525F41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9B35AF6-067A-1644-A9DE-A5C94FED6B04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1422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More 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Bindings identify the codes that are allowed to be used for a given element</a:t>
            </a:r>
          </a:p>
          <a:p>
            <a:r>
              <a:rPr lang="en-CA" dirty="0"/>
              <a:t>Bindings can be to a:</a:t>
            </a:r>
          </a:p>
          <a:p>
            <a:pPr lvl="1"/>
            <a:r>
              <a:rPr lang="en-CA" b="1" dirty="0"/>
              <a:t>Value set</a:t>
            </a:r>
          </a:p>
          <a:p>
            <a:pPr lvl="2"/>
            <a:r>
              <a:rPr lang="en-US" dirty="0"/>
              <a:t>By convention a binding is to a value set – not directly to a code system</a:t>
            </a:r>
            <a:endParaRPr lang="en-CA" dirty="0"/>
          </a:p>
          <a:p>
            <a:pPr lvl="1"/>
            <a:r>
              <a:rPr lang="en-CA" b="1" dirty="0"/>
              <a:t>Reference</a:t>
            </a:r>
            <a:r>
              <a:rPr lang="en-CA" dirty="0"/>
              <a:t> (to an “inferred” value set)</a:t>
            </a:r>
          </a:p>
          <a:p>
            <a:pPr lvl="2"/>
            <a:r>
              <a:rPr lang="en-CA" dirty="0"/>
              <a:t>E.g. Mime types</a:t>
            </a:r>
          </a:p>
          <a:p>
            <a:pPr lvl="1"/>
            <a:r>
              <a:rPr lang="en-CA" b="1" dirty="0"/>
              <a:t>Description</a:t>
            </a:r>
            <a:r>
              <a:rPr lang="en-CA" dirty="0"/>
              <a:t> only</a:t>
            </a:r>
          </a:p>
          <a:p>
            <a:pPr lvl="2"/>
            <a:r>
              <a:rPr lang="en-CA" dirty="0"/>
              <a:t>This must be populated if no reference is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354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1800" b="1" dirty="0"/>
              <a:t>example</a:t>
            </a:r>
            <a:r>
              <a:rPr lang="en-CA" sz="1800" dirty="0"/>
              <a:t>: These codes just give an idea of what you might use</a:t>
            </a:r>
          </a:p>
          <a:p>
            <a:pPr lvl="1"/>
            <a:r>
              <a:rPr lang="en-CA" sz="1500" dirty="0"/>
              <a:t>No expectation (or recommendation) of use</a:t>
            </a:r>
            <a:endParaRPr lang="en-CA" sz="1800" b="1" dirty="0"/>
          </a:p>
          <a:p>
            <a:r>
              <a:rPr lang="en-CA" sz="1800" b="1" dirty="0"/>
              <a:t>preferred</a:t>
            </a:r>
            <a:r>
              <a:rPr lang="en-CA" sz="1800" dirty="0"/>
              <a:t>: You SHOULD use the specified codes</a:t>
            </a:r>
          </a:p>
          <a:p>
            <a:pPr lvl="1"/>
            <a:r>
              <a:rPr lang="en-CA" sz="1500" dirty="0"/>
              <a:t>But if you have a good reason, you can use something else instead </a:t>
            </a:r>
            <a:r>
              <a:rPr lang="mr-IN" sz="1500" dirty="0"/>
              <a:t>–</a:t>
            </a:r>
            <a:r>
              <a:rPr lang="en-CA" sz="1500" dirty="0"/>
              <a:t> it is not required to use the specified codes in order to be conformant</a:t>
            </a:r>
            <a:endParaRPr lang="en-CA" sz="1800" b="1" dirty="0"/>
          </a:p>
          <a:p>
            <a:r>
              <a:rPr lang="en-CA" sz="1800" b="1" dirty="0"/>
              <a:t>extensible</a:t>
            </a:r>
            <a:r>
              <a:rPr lang="en-CA" sz="1800" dirty="0"/>
              <a:t>: You must use the specified codes if they apply</a:t>
            </a:r>
          </a:p>
          <a:p>
            <a:pPr lvl="1"/>
            <a:r>
              <a:rPr lang="en-CA" sz="1500" dirty="0"/>
              <a:t>Free to use other codes or text if the value set doesn’t cover the concept</a:t>
            </a:r>
            <a:endParaRPr lang="en-CA" sz="1800" b="1" dirty="0"/>
          </a:p>
          <a:p>
            <a:r>
              <a:rPr lang="en-CA" sz="1800" b="1" dirty="0"/>
              <a:t>required</a:t>
            </a:r>
            <a:r>
              <a:rPr lang="en-CA" sz="1800" dirty="0"/>
              <a:t>: You must use the specified codes</a:t>
            </a:r>
          </a:p>
          <a:p>
            <a:pPr lvl="1"/>
            <a:r>
              <a:rPr lang="en-CA" sz="1500" dirty="0"/>
              <a:t>Or omit the element if no code applies for the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584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Coded Data (instance)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55747C-7763-DA46-A985-8A41DA664D3A}"/>
              </a:ext>
            </a:extLst>
          </p:cNvPr>
          <p:cNvSpPr txBox="1"/>
          <p:nvPr/>
        </p:nvSpPr>
        <p:spPr>
          <a:xfrm>
            <a:off x="1023527" y="3969643"/>
            <a:ext cx="31804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</a:t>
            </a:r>
            <a:r>
              <a:rPr lang="en-US" sz="1600" dirty="0"/>
              <a:t> reference from a coded data instance directly to a value set (except by the </a:t>
            </a:r>
            <a:r>
              <a:rPr lang="en-GB" sz="1600" dirty="0" err="1"/>
              <a:t>valueset</a:t>
            </a:r>
            <a:r>
              <a:rPr lang="en-GB" sz="1600" dirty="0"/>
              <a:t>-reference</a:t>
            </a:r>
            <a:r>
              <a:rPr lang="en-US" sz="1600" dirty="0"/>
              <a:t> extension)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AC5F24-1E79-0848-9A11-C67869F6C97A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73B5F-8B6C-7743-B052-DAF2D9C74177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82BE61-F276-CA4D-98DE-F1A6C66E7605}"/>
              </a:ext>
            </a:extLst>
          </p:cNvPr>
          <p:cNvSpPr/>
          <p:nvPr/>
        </p:nvSpPr>
        <p:spPr>
          <a:xfrm>
            <a:off x="4162806" y="3175254"/>
            <a:ext cx="2372614" cy="1645920"/>
          </a:xfrm>
          <a:prstGeom prst="roundRect">
            <a:avLst/>
          </a:prstGeom>
          <a:solidFill>
            <a:srgbClr val="843C0C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(instance)</a:t>
            </a:r>
          </a:p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Coded Data Type</a:t>
            </a:r>
            <a:r>
              <a:rPr lang="en-AU" sz="1013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AU" sz="1013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Coding/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CodeableConcept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263204007 |Fracture of shaft of ulna|</a:t>
            </a:r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29B045-DF4E-BE4D-B914-54075AECC0A4}"/>
              </a:ext>
            </a:extLst>
          </p:cNvPr>
          <p:cNvCxnSpPr>
            <a:cxnSpLocks/>
          </p:cNvCxnSpPr>
          <p:nvPr/>
        </p:nvCxnSpPr>
        <p:spPr>
          <a:xfrm flipH="1" flipV="1">
            <a:off x="3422142" y="3387852"/>
            <a:ext cx="716408" cy="473582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3D11D-8B6E-C948-83B1-75368DC6CA29}"/>
              </a:ext>
            </a:extLst>
          </p:cNvPr>
          <p:cNvSpPr txBox="1"/>
          <p:nvPr/>
        </p:nvSpPr>
        <p:spPr>
          <a:xfrm rot="1889056">
            <a:off x="3500374" y="3383168"/>
            <a:ext cx="743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Refers</a:t>
            </a:r>
            <a:r>
              <a:rPr lang="en-AU" sz="1200" dirty="0"/>
              <a:t> to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4CE44E-6698-AD44-880E-C3189F01E309}"/>
              </a:ext>
            </a:extLst>
          </p:cNvPr>
          <p:cNvCxnSpPr>
            <a:cxnSpLocks/>
            <a:stCxn id="26" idx="3"/>
            <a:endCxn id="31" idx="2"/>
          </p:cNvCxnSpPr>
          <p:nvPr/>
        </p:nvCxnSpPr>
        <p:spPr>
          <a:xfrm flipV="1">
            <a:off x="6535420" y="2825496"/>
            <a:ext cx="875417" cy="117271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82E3D41-DE05-4C42-BE8D-96AA98C7D50D}"/>
              </a:ext>
            </a:extLst>
          </p:cNvPr>
          <p:cNvSpPr txBox="1"/>
          <p:nvPr/>
        </p:nvSpPr>
        <p:spPr>
          <a:xfrm rot="18410870">
            <a:off x="6380125" y="3177428"/>
            <a:ext cx="961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Conforms</a:t>
            </a:r>
            <a:r>
              <a:rPr lang="en-AU" sz="1200" dirty="0"/>
              <a:t> to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B7552BF-F6FA-3649-B545-F96FC86D544F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D4E7A9-1B62-7F4A-A3B8-72227280FB2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6FE62F8-D65D-FE44-96D5-7A88DCDA3164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2CE090-58B8-CA4D-9974-69FA8C9F9E08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69CBEDA-62D3-8E4F-B2AD-92081784A975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2EB027D2-11BD-2D4B-AC33-5884726DC84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1979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DBC-A27D-804F-B614-E27039B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 vs. Data element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03FC9-4A67-8842-8600-636C5B421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051560"/>
            <a:ext cx="8228883" cy="2929042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binding</a:t>
            </a:r>
            <a:r>
              <a:rPr lang="en-US" dirty="0"/>
              <a:t> specifies a </a:t>
            </a:r>
            <a:r>
              <a:rPr lang="en-US" b="1" dirty="0">
                <a:solidFill>
                  <a:srgbClr val="407742"/>
                </a:solidFill>
              </a:rPr>
              <a:t>value set</a:t>
            </a:r>
          </a:p>
          <a:p>
            <a:pPr lvl="1"/>
            <a:r>
              <a:rPr lang="en-US" dirty="0" err="1"/>
              <a:t>Observation.code</a:t>
            </a:r>
            <a:r>
              <a:rPr lang="en-US" dirty="0"/>
              <a:t> is bound to:</a:t>
            </a:r>
          </a:p>
          <a:p>
            <a:pPr lvl="2"/>
            <a:r>
              <a:rPr lang="en-GB" dirty="0" err="1"/>
              <a:t>valueSetReference</a:t>
            </a:r>
            <a:r>
              <a:rPr lang="en-GB" dirty="0"/>
              <a:t> </a:t>
            </a:r>
            <a:r>
              <a:rPr lang="en-US" dirty="0"/>
              <a:t>= </a:t>
            </a:r>
            <a:r>
              <a:rPr lang="en-GB" dirty="0">
                <a:solidFill>
                  <a:srgbClr val="407742"/>
                </a:solidFill>
              </a:rPr>
              <a:t>http://hl7.org/</a:t>
            </a:r>
            <a:r>
              <a:rPr lang="en-GB" dirty="0" err="1">
                <a:solidFill>
                  <a:srgbClr val="407742"/>
                </a:solidFill>
              </a:rPr>
              <a:t>fhir</a:t>
            </a:r>
            <a:r>
              <a:rPr lang="en-GB" dirty="0">
                <a:solidFill>
                  <a:srgbClr val="407742"/>
                </a:solidFill>
              </a:rPr>
              <a:t>/</a:t>
            </a:r>
            <a:r>
              <a:rPr lang="en-GB" dirty="0" err="1">
                <a:solidFill>
                  <a:srgbClr val="407742"/>
                </a:solidFill>
              </a:rPr>
              <a:t>ValueSet</a:t>
            </a:r>
            <a:r>
              <a:rPr lang="en-GB" dirty="0">
                <a:solidFill>
                  <a:srgbClr val="407742"/>
                </a:solidFill>
              </a:rPr>
              <a:t>/observation-codes</a:t>
            </a:r>
            <a:endParaRPr lang="en-US" dirty="0">
              <a:solidFill>
                <a:srgbClr val="407742"/>
              </a:solidFill>
            </a:endParaRPr>
          </a:p>
          <a:p>
            <a:pPr lvl="3"/>
            <a:r>
              <a:rPr lang="en-US" dirty="0"/>
              <a:t>Definition of ‘</a:t>
            </a:r>
            <a:r>
              <a:rPr lang="en-GB" dirty="0"/>
              <a:t>observation-codes</a:t>
            </a:r>
            <a:r>
              <a:rPr lang="en-US" dirty="0"/>
              <a:t>’ = “</a:t>
            </a:r>
            <a:r>
              <a:rPr lang="en-GB" dirty="0"/>
              <a:t>This value set includes all LOINC codes”</a:t>
            </a:r>
            <a:endParaRPr lang="en-US" dirty="0"/>
          </a:p>
          <a:p>
            <a:r>
              <a:rPr lang="en-US" dirty="0"/>
              <a:t>A data </a:t>
            </a:r>
            <a:r>
              <a:rPr lang="en-US" b="1" dirty="0"/>
              <a:t>element</a:t>
            </a:r>
            <a:r>
              <a:rPr lang="en-US" dirty="0"/>
              <a:t> instance specifies a </a:t>
            </a:r>
            <a:r>
              <a:rPr lang="en-US" b="1" dirty="0">
                <a:solidFill>
                  <a:srgbClr val="407DD6"/>
                </a:solidFill>
              </a:rPr>
              <a:t>code system</a:t>
            </a:r>
          </a:p>
          <a:p>
            <a:pPr lvl="2"/>
            <a:r>
              <a:rPr lang="en-US" dirty="0" err="1"/>
              <a:t>Observation.code.coding.system</a:t>
            </a:r>
            <a:r>
              <a:rPr lang="en-US" dirty="0"/>
              <a:t> = </a:t>
            </a:r>
            <a:r>
              <a:rPr lang="en-GB" dirty="0">
                <a:solidFill>
                  <a:srgbClr val="407DD6"/>
                </a:solidFill>
              </a:rPr>
              <a:t>http://</a:t>
            </a:r>
            <a:r>
              <a:rPr lang="en-GB" dirty="0" err="1">
                <a:solidFill>
                  <a:srgbClr val="407DD6"/>
                </a:solidFill>
              </a:rPr>
              <a:t>loinc.org</a:t>
            </a:r>
            <a:r>
              <a:rPr lang="en-US" dirty="0">
                <a:solidFill>
                  <a:srgbClr val="407DD6"/>
                </a:solidFill>
              </a:rPr>
              <a:t> </a:t>
            </a:r>
          </a:p>
          <a:p>
            <a:pPr lvl="2"/>
            <a:r>
              <a:rPr lang="en-US" dirty="0" err="1"/>
              <a:t>Observation.code.coding.code</a:t>
            </a:r>
            <a:r>
              <a:rPr lang="en-US" dirty="0"/>
              <a:t> = </a:t>
            </a:r>
            <a:r>
              <a:rPr lang="en-GB" dirty="0"/>
              <a:t>15074-8</a:t>
            </a:r>
          </a:p>
          <a:p>
            <a:pPr lvl="2"/>
            <a:r>
              <a:rPr lang="en-US" dirty="0" err="1"/>
              <a:t>Observation.code.coding.display</a:t>
            </a:r>
            <a:r>
              <a:rPr lang="en-US" dirty="0"/>
              <a:t> = </a:t>
            </a:r>
            <a:br>
              <a:rPr lang="en-US" dirty="0"/>
            </a:br>
            <a:r>
              <a:rPr lang="en-GB" dirty="0"/>
              <a:t>Glucose [Moles/volume] in Blood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7474B-EE11-AB4F-826F-02CC96584C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583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Referring to a code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/>
              <a:t>Each “use of a code” (a reference into a code system) has 4 properties:</a:t>
            </a:r>
          </a:p>
          <a:p>
            <a:r>
              <a:rPr lang="en-AU" b="1"/>
              <a:t>system</a:t>
            </a:r>
            <a:r>
              <a:rPr lang="en-AU"/>
              <a:t>: URL of the code system</a:t>
            </a:r>
          </a:p>
          <a:p>
            <a:r>
              <a:rPr lang="en-AU" b="1"/>
              <a:t>version</a:t>
            </a:r>
            <a:r>
              <a:rPr lang="en-AU"/>
              <a:t>: stated version of the code system (optional)</a:t>
            </a:r>
          </a:p>
          <a:p>
            <a:r>
              <a:rPr lang="en-AU" b="1"/>
              <a:t>code</a:t>
            </a:r>
            <a:r>
              <a:rPr lang="en-AU"/>
              <a:t>: the symbol defined for the concept (code/expression)</a:t>
            </a:r>
          </a:p>
          <a:p>
            <a:r>
              <a:rPr lang="en-AU" b="1"/>
              <a:t>display</a:t>
            </a:r>
            <a:r>
              <a:rPr lang="en-AU"/>
              <a:t>: a human readable representation of the concept (optional – primarily for debugging/display)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19D06C5-B1F7-F342-9897-E6BD3CF7889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3679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URL vs. Object Identifier (OID)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CA" dirty="0"/>
              <a:t>In v2, you could identify code systems (and identifier systems) in a variety of ways</a:t>
            </a:r>
          </a:p>
          <a:p>
            <a:pPr lvl="1"/>
            <a:r>
              <a:rPr lang="en-CA" dirty="0"/>
              <a:t>typically a local string</a:t>
            </a:r>
          </a:p>
          <a:p>
            <a:r>
              <a:rPr lang="en-CA" dirty="0"/>
              <a:t>In v3 you had to use OIDs</a:t>
            </a:r>
          </a:p>
          <a:p>
            <a:pPr lvl="1"/>
            <a:r>
              <a:rPr lang="en-CA" dirty="0"/>
              <a:t>E.g. 2.14.1237.937.25.58</a:t>
            </a:r>
          </a:p>
          <a:p>
            <a:r>
              <a:rPr lang="en-CA" dirty="0"/>
              <a:t>In FHIR, we use </a:t>
            </a:r>
            <a:r>
              <a:rPr lang="en-CA" b="1" dirty="0"/>
              <a:t>URLs</a:t>
            </a:r>
          </a:p>
          <a:p>
            <a:pPr lvl="1"/>
            <a:r>
              <a:rPr lang="en-CA" dirty="0"/>
              <a:t>E.g. </a:t>
            </a:r>
            <a:r>
              <a:rPr lang="en-CA" dirty="0">
                <a:hlinkClick r:id="rId2"/>
              </a:rPr>
              <a:t>http://myhospital.org/codes/labresults</a:t>
            </a:r>
            <a:endParaRPr lang="en-CA" dirty="0"/>
          </a:p>
          <a:p>
            <a:pPr lvl="1"/>
            <a:r>
              <a:rPr lang="en-CA" dirty="0"/>
              <a:t>Can also use urn:oid:2.14.1237.937.25.58</a:t>
            </a:r>
          </a:p>
          <a:p>
            <a:pPr lvl="2"/>
            <a:r>
              <a:rPr lang="en-CA" dirty="0"/>
              <a:t>If you really want to </a:t>
            </a:r>
            <a:r>
              <a:rPr lang="en-CA" dirty="0">
                <a:sym typeface="Wingdings"/>
              </a:rPr>
              <a:t>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26</a:t>
            </a:fld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4572000" y="2130552"/>
            <a:ext cx="3150281" cy="1671484"/>
            <a:chOff x="5220072" y="3356992"/>
            <a:chExt cx="3240360" cy="1656184"/>
          </a:xfrm>
        </p:grpSpPr>
        <p:sp>
          <p:nvSpPr>
            <p:cNvPr id="5" name="Rectangle 4"/>
            <p:cNvSpPr/>
            <p:nvPr/>
          </p:nvSpPr>
          <p:spPr bwMode="auto">
            <a:xfrm>
              <a:off x="6228184" y="3356992"/>
              <a:ext cx="2232248" cy="12241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Human-readable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Potentially resolvable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No training required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>
              <a:off x="5220072" y="4581128"/>
              <a:ext cx="1008112" cy="432048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5252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‘code’ Data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Just a code</a:t>
            </a:r>
          </a:p>
          <a:p>
            <a:pPr lvl="1"/>
            <a:r>
              <a:rPr lang="en-CA" dirty="0"/>
              <a:t>Code system is fixed</a:t>
            </a:r>
          </a:p>
          <a:p>
            <a:pPr lvl="1"/>
            <a:r>
              <a:rPr lang="en-CA" dirty="0"/>
              <a:t>Value set is fixed (required</a:t>
            </a:r>
            <a:br>
              <a:rPr lang="en-CA" dirty="0"/>
            </a:br>
            <a:r>
              <a:rPr lang="en-CA" dirty="0"/>
              <a:t>binding)</a:t>
            </a:r>
          </a:p>
          <a:p>
            <a:pPr lvl="1"/>
            <a:r>
              <a:rPr lang="en-CA" dirty="0"/>
              <a:t>Display name is known</a:t>
            </a:r>
          </a:p>
          <a:p>
            <a:r>
              <a:rPr lang="en-CA" dirty="0"/>
              <a:t>Used for “structural” elements</a:t>
            </a:r>
          </a:p>
          <a:p>
            <a:pPr lvl="1"/>
            <a:r>
              <a:rPr lang="en-CA" dirty="0"/>
              <a:t>Essential to fundamental interoperability</a:t>
            </a:r>
          </a:p>
          <a:p>
            <a:pPr lvl="1"/>
            <a:r>
              <a:rPr lang="en-CA" dirty="0"/>
              <a:t>Reasonable to standardize at international level</a:t>
            </a:r>
          </a:p>
          <a:p>
            <a:pPr lvl="1"/>
            <a:r>
              <a:rPr lang="en-CA" dirty="0"/>
              <a:t>E.g. ‘status’, ‘</a:t>
            </a:r>
            <a:r>
              <a:rPr lang="en-CA" dirty="0" err="1"/>
              <a:t>Bundle.type</a:t>
            </a:r>
            <a:r>
              <a:rPr lang="en-CA" dirty="0"/>
              <a:t>’,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27</a:t>
            </a:fld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FFF33-5866-204F-88B0-FBE59D24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42" y="1385728"/>
            <a:ext cx="2074655" cy="1404382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4950042" y="1323323"/>
            <a:ext cx="756084" cy="7375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105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if I need a different ‘code’?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‘code’ data elements aren’t extensible</a:t>
            </a:r>
          </a:p>
          <a:p>
            <a:pPr lvl="1"/>
            <a:r>
              <a:rPr lang="en-CA"/>
              <a:t>Can’t send your own custom codes</a:t>
            </a:r>
          </a:p>
          <a:p>
            <a:r>
              <a:rPr lang="en-CA"/>
              <a:t>If coded element is optional</a:t>
            </a:r>
          </a:p>
          <a:p>
            <a:pPr lvl="1"/>
            <a:r>
              <a:rPr lang="en-CA"/>
              <a:t>Omit the element and just send an extension</a:t>
            </a:r>
          </a:p>
          <a:p>
            <a:r>
              <a:rPr lang="en-CA"/>
              <a:t>If coded element is </a:t>
            </a:r>
            <a:r>
              <a:rPr lang="en-CA" err="1"/>
              <a:t>minOccurs</a:t>
            </a:r>
            <a:r>
              <a:rPr lang="en-CA"/>
              <a:t>=1</a:t>
            </a:r>
          </a:p>
          <a:p>
            <a:pPr lvl="1"/>
            <a:r>
              <a:rPr lang="en-CA"/>
              <a:t>Choose the code closest matching your need</a:t>
            </a:r>
          </a:p>
          <a:p>
            <a:pPr lvl="1"/>
            <a:r>
              <a:rPr lang="en-CA"/>
              <a:t>Send additional semantics as an extension</a:t>
            </a:r>
          </a:p>
          <a:p>
            <a:pPr lvl="1"/>
            <a:r>
              <a:rPr lang="en-CA"/>
              <a:t>Consider submitting a change request for inclusion in a future version of 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307973" cy="2929042"/>
          </a:xfrm>
        </p:spPr>
        <p:txBody>
          <a:bodyPr/>
          <a:lstStyle/>
          <a:p>
            <a:r>
              <a:rPr lang="en-CA" dirty="0"/>
              <a:t>code + system</a:t>
            </a:r>
          </a:p>
          <a:p>
            <a:r>
              <a:rPr lang="en-CA" dirty="0"/>
              <a:t>Not often used directly</a:t>
            </a:r>
          </a:p>
          <a:p>
            <a:pPr lvl="1"/>
            <a:r>
              <a:rPr lang="en-CA" dirty="0"/>
              <a:t>Example: </a:t>
            </a:r>
            <a:r>
              <a:rPr lang="en-CA" dirty="0">
                <a:hlinkClick r:id="rId2"/>
              </a:rPr>
              <a:t>Consent.purpose</a:t>
            </a:r>
            <a:endParaRPr lang="en-CA" dirty="0"/>
          </a:p>
          <a:p>
            <a:pPr lvl="1"/>
            <a:r>
              <a:rPr lang="en-CA" dirty="0"/>
              <a:t>In most cases, if you need one Coding, you probably also need translations and/or original text </a:t>
            </a:r>
            <a:r>
              <a:rPr lang="en-CA" dirty="0">
                <a:sym typeface="Wingdings"/>
              </a:rPr>
              <a:t></a:t>
            </a:r>
            <a:r>
              <a:rPr lang="en-CA" dirty="0" err="1"/>
              <a:t>CodeableConcept</a:t>
            </a:r>
            <a:endParaRPr lang="en-CA" dirty="0"/>
          </a:p>
          <a:p>
            <a:r>
              <a:rPr lang="en-CA" dirty="0"/>
              <a:t>Question: Why is everything optional?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29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2CEF-69D9-CC4D-9A1A-81DCF1671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500" y="1297172"/>
            <a:ext cx="2626195" cy="27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5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50" b="1" dirty="0"/>
              <a:t>Name:</a:t>
            </a:r>
            <a:r>
              <a:rPr lang="en-US" sz="2250" dirty="0"/>
              <a:t> Rob Hausam MD</a:t>
            </a:r>
          </a:p>
          <a:p>
            <a:r>
              <a:rPr lang="en-US" sz="2250" b="1" dirty="0"/>
              <a:t>Company:</a:t>
            </a:r>
            <a:r>
              <a:rPr lang="en-US" sz="2250" dirty="0"/>
              <a:t> Hausam Consulting LLC</a:t>
            </a:r>
          </a:p>
          <a:p>
            <a:r>
              <a:rPr lang="en-US" sz="2250" b="1" dirty="0"/>
              <a:t>Background:</a:t>
            </a:r>
          </a:p>
          <a:p>
            <a:pPr lvl="1"/>
            <a:r>
              <a:rPr lang="en-US" noProof="0" dirty="0"/>
              <a:t>Co-chair of Vocabulary and Orders and Observations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/>
              <a:t>volved in HL7 and terminology standards/development and modeling for 19+ years</a:t>
            </a:r>
          </a:p>
          <a:p>
            <a:pPr lvl="1"/>
            <a:r>
              <a:rPr lang="en-US" dirty="0"/>
              <a:t>SNOMED on FHIR project co-lead</a:t>
            </a:r>
          </a:p>
          <a:p>
            <a:pPr lvl="2"/>
            <a:r>
              <a:rPr lang="en-US" dirty="0"/>
              <a:t>Joint project of HL7 and SNOMED International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254877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Coding </a:t>
            </a:r>
            <a:r>
              <a:rPr lang="mr-IN"/>
              <a:t>–</a:t>
            </a:r>
            <a:r>
              <a:rPr lang="en-US"/>
              <a:t> Element Optionality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Version, display and </a:t>
            </a:r>
            <a:r>
              <a:rPr lang="en-US" dirty="0" err="1"/>
              <a:t>userSelected</a:t>
            </a:r>
            <a:r>
              <a:rPr lang="en-US" dirty="0"/>
              <a:t> provide additional optional information</a:t>
            </a:r>
          </a:p>
          <a:p>
            <a:r>
              <a:rPr lang="en-US" dirty="0"/>
              <a:t>System is present with no code</a:t>
            </a:r>
          </a:p>
          <a:p>
            <a:pPr lvl="1"/>
            <a:r>
              <a:rPr lang="en-US" dirty="0"/>
              <a:t>Means there is no suitable code in the system which can be used to represent the concept</a:t>
            </a:r>
          </a:p>
          <a:p>
            <a:r>
              <a:rPr lang="en-US" dirty="0"/>
              <a:t>Only the code is present (and not the system)</a:t>
            </a:r>
          </a:p>
          <a:p>
            <a:pPr lvl="1"/>
            <a:r>
              <a:rPr lang="en-US" dirty="0"/>
              <a:t>Could occur, but rare and best avoided </a:t>
            </a:r>
          </a:p>
          <a:p>
            <a:pPr lvl="1"/>
            <a:r>
              <a:rPr lang="en-US" dirty="0"/>
              <a:t>Must be able to infer the system by context or no useful processing can be performed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7428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CodeableConcept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Potentially multiple ‘Coding’ elements, all are “equal”</a:t>
            </a:r>
          </a:p>
          <a:p>
            <a:pPr lvl="1"/>
            <a:r>
              <a:rPr lang="en-CA" dirty="0"/>
              <a:t>One can be “user selected”</a:t>
            </a:r>
          </a:p>
          <a:p>
            <a:pPr lvl="2"/>
            <a:r>
              <a:rPr lang="en-CA" dirty="0" err="1"/>
              <a:t>Coding.userSelected</a:t>
            </a:r>
            <a:r>
              <a:rPr lang="en-CA" dirty="0"/>
              <a:t> (</a:t>
            </a:r>
            <a:r>
              <a:rPr lang="en-CA" dirty="0" err="1"/>
              <a:t>boolean</a:t>
            </a:r>
            <a:r>
              <a:rPr lang="en-CA" dirty="0"/>
              <a:t>)</a:t>
            </a:r>
          </a:p>
          <a:p>
            <a:r>
              <a:rPr lang="en-CA" dirty="0"/>
              <a:t>To maximize interoperability, </a:t>
            </a:r>
            <a:br>
              <a:rPr lang="en-CA" dirty="0"/>
            </a:br>
            <a:r>
              <a:rPr lang="en-CA" dirty="0"/>
              <a:t>send all of the </a:t>
            </a:r>
            <a:r>
              <a:rPr lang="en-CA" dirty="0" err="1"/>
              <a:t>Codings</a:t>
            </a:r>
            <a:r>
              <a:rPr lang="en-CA" dirty="0"/>
              <a:t> that you know</a:t>
            </a:r>
          </a:p>
          <a:p>
            <a:r>
              <a:rPr lang="en-CA" dirty="0"/>
              <a:t>Text: Representation of the concept as entered or chosen by the user</a:t>
            </a:r>
          </a:p>
          <a:p>
            <a:pPr lvl="1"/>
            <a:r>
              <a:rPr lang="en-CA" sz="1725" dirty="0"/>
              <a:t>Text and </a:t>
            </a:r>
            <a:r>
              <a:rPr lang="en-CA" sz="1725" dirty="0" err="1"/>
              <a:t>Coding.display</a:t>
            </a:r>
            <a:r>
              <a:rPr lang="en-CA" sz="1725" dirty="0"/>
              <a:t> are fallbacks for systems that don’t recognize your code, so it is good practice to include them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31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67B9F-46EC-0147-B5D7-C656B15D1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70" y="2077429"/>
            <a:ext cx="2719316" cy="13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491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to use for coded data in an extension?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The default is CodeableConcept – it’s the safest for subsequent migration and interoperability</a:t>
            </a:r>
          </a:p>
          <a:p>
            <a:r>
              <a:rPr lang="en-CA"/>
              <a:t>Use Coding only if translations don’t make sense (not just if you don’t currently have a need)</a:t>
            </a:r>
          </a:p>
          <a:p>
            <a:r>
              <a:rPr lang="en-CA"/>
              <a:t>Use ‘code’ if (and only if): </a:t>
            </a:r>
          </a:p>
          <a:p>
            <a:pPr lvl="1"/>
            <a:r>
              <a:rPr lang="en-CA"/>
              <a:t>It is essential that everyone use the same codes</a:t>
            </a:r>
          </a:p>
          <a:p>
            <a:pPr lvl="1"/>
            <a:r>
              <a:rPr lang="en-CA"/>
              <a:t>You can define a set of codes that sufficiently cover the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13680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5012A-B5BA-9F46-9B07-3E3FA06AC0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3648" y="1161288"/>
            <a:ext cx="3879312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Coding</a:t>
            </a:r>
          </a:p>
          <a:p>
            <a:r>
              <a:rPr lang="en-CA" dirty="0"/>
              <a:t>code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display (for code), version, primary, </a:t>
            </a:r>
            <a:r>
              <a:rPr lang="en-CA" dirty="0" err="1"/>
              <a:t>valueSet</a:t>
            </a:r>
            <a:endParaRPr lang="en-CA" dirty="0"/>
          </a:p>
          <a:p>
            <a:r>
              <a:rPr lang="en-CA" dirty="0"/>
              <a:t>Represents a meaning/concept</a:t>
            </a:r>
          </a:p>
          <a:p>
            <a:pPr lvl="1"/>
            <a:r>
              <a:rPr lang="en-CA" dirty="0"/>
              <a:t>Can cover real things such as countries, states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DCF8-3086-5D41-8F96-EA36E5FC77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3123" y="1161288"/>
            <a:ext cx="3878748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Identifier</a:t>
            </a:r>
          </a:p>
          <a:p>
            <a:r>
              <a:rPr lang="en-CA" dirty="0"/>
              <a:t>value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label (for system), use, period, assigner</a:t>
            </a:r>
          </a:p>
          <a:p>
            <a:r>
              <a:rPr lang="en-CA" dirty="0"/>
              <a:t>Represents an “identity”, but can also identify a “kind”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AF1C0-FDC5-374D-85C6-2A6C2904C0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B4016-E37C-4047-8219-F6E76C6FC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33</a:t>
            </a:fld>
            <a:endParaRPr lang="en-US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C8C58F-352C-DF4A-8A7B-F4017DEB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CA" sz="3000" dirty="0"/>
              <a:t>Codes vs. Identifiers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647371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primary terminology resources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71D72985-EF95-D542-A687-975CB524F1C7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34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86705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CodeSystem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Declares the existence of a code system and its key properties:</a:t>
            </a:r>
          </a:p>
          <a:p>
            <a:pPr lvl="1"/>
            <a:r>
              <a:rPr lang="en-US"/>
              <a:t>Identifying URL and version</a:t>
            </a:r>
          </a:p>
          <a:p>
            <a:pPr lvl="1"/>
            <a:r>
              <a:rPr lang="en-US"/>
              <a:t>Description, copyright, publication date, and other metadata</a:t>
            </a:r>
          </a:p>
          <a:p>
            <a:pPr lvl="1"/>
            <a:r>
              <a:rPr lang="en-US"/>
              <a:t>Whether case sensitive and version safe</a:t>
            </a:r>
          </a:p>
          <a:p>
            <a:pPr lvl="1"/>
            <a:r>
              <a:rPr lang="en-US"/>
              <a:t>Whether a compositional grammar is defined</a:t>
            </a:r>
          </a:p>
          <a:p>
            <a:pPr lvl="1"/>
            <a:r>
              <a:rPr lang="en-US"/>
              <a:t>Filters for use in a </a:t>
            </a:r>
            <a:r>
              <a:rPr lang="en-US" err="1"/>
              <a:t>ValueSet.compose</a:t>
            </a:r>
            <a:r>
              <a:rPr lang="en-US"/>
              <a:t> element</a:t>
            </a:r>
          </a:p>
          <a:p>
            <a:pPr lvl="1"/>
            <a:r>
              <a:rPr lang="en-US"/>
              <a:t>Code system-defined concept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66442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May</a:t>
            </a:r>
            <a:r>
              <a:rPr lang="en-US" dirty="0"/>
              <a:t> list some or all of the concepts in the code system, along with their basic properties (code, display, definition), designations, and additional properties</a:t>
            </a:r>
            <a:endParaRPr lang="en-US" b="1" dirty="0"/>
          </a:p>
          <a:p>
            <a:r>
              <a:rPr lang="en-US" b="1" dirty="0"/>
              <a:t>Not</a:t>
            </a:r>
            <a:r>
              <a:rPr lang="en-US" dirty="0"/>
              <a:t> intended to support the process of maintaining a code system</a:t>
            </a:r>
          </a:p>
          <a:p>
            <a:r>
              <a:rPr lang="en-US" b="1" dirty="0"/>
              <a:t>Not</a:t>
            </a:r>
            <a:r>
              <a:rPr lang="en-US" dirty="0"/>
              <a:t> intended for </a:t>
            </a:r>
            <a:r>
              <a:rPr lang="en-US" b="1" dirty="0"/>
              <a:t>distributing</a:t>
            </a:r>
            <a:r>
              <a:rPr lang="en-US" dirty="0"/>
              <a:t> important existing (large) code systems (e.g., SNOMED CT, LOINC, </a:t>
            </a:r>
            <a:r>
              <a:rPr lang="en-US" dirty="0" err="1"/>
              <a:t>RxNorm</a:t>
            </a:r>
            <a:r>
              <a:rPr lang="en-US" dirty="0"/>
              <a:t>, ICD family,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3029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37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95553" y="118872"/>
            <a:ext cx="4848447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CodeSystem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CC583-A3F0-134E-AE80-D633E3F9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8" y="697409"/>
            <a:ext cx="8420807" cy="360762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A7031C-23EA-BF41-85E0-13F8C9CDCA05}"/>
              </a:ext>
            </a:extLst>
          </p:cNvPr>
          <p:cNvSpPr txBox="1"/>
          <p:nvPr/>
        </p:nvSpPr>
        <p:spPr>
          <a:xfrm>
            <a:off x="629562" y="2222692"/>
            <a:ext cx="1187298" cy="577081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759669-4CF2-F54B-A739-76D5247FE2BF}"/>
              </a:ext>
            </a:extLst>
          </p:cNvPr>
          <p:cNvSpPr txBox="1"/>
          <p:nvPr/>
        </p:nvSpPr>
        <p:spPr>
          <a:xfrm>
            <a:off x="1200150" y="4224240"/>
            <a:ext cx="3245639" cy="738664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Added code system ‘supplements’ in R4 – a reference to an additional code system used to “supplement” the primary code system with additional properties, descriptions, etc.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120D2E-9FBC-D341-A0C9-D832E9D3BCF4}"/>
              </a:ext>
            </a:extLst>
          </p:cNvPr>
          <p:cNvCxnSpPr>
            <a:cxnSpLocks/>
          </p:cNvCxnSpPr>
          <p:nvPr/>
        </p:nvCxnSpPr>
        <p:spPr bwMode="auto">
          <a:xfrm flipH="1">
            <a:off x="1998921" y="3804576"/>
            <a:ext cx="709173" cy="4196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ECE145-2140-DA44-9C8F-6146C584CAF6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66927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4ED977-900F-744F-994F-2F4ACF4B556C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12933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23377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definition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38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45" y="874427"/>
            <a:ext cx="3641650" cy="425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97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ValueSet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2728"/>
            <a:ext cx="8228883" cy="2929042"/>
          </a:xfrm>
        </p:spPr>
        <p:txBody>
          <a:bodyPr/>
          <a:lstStyle/>
          <a:p>
            <a:r>
              <a:rPr lang="en-US" dirty="0"/>
              <a:t>Value sets use </a:t>
            </a:r>
            <a:r>
              <a:rPr lang="en-US" dirty="0" err="1"/>
              <a:t>CodeSystem</a:t>
            </a:r>
            <a:r>
              <a:rPr lang="en-US" dirty="0"/>
              <a:t> resources by referring to them via their canonical URLs</a:t>
            </a:r>
          </a:p>
          <a:p>
            <a:r>
              <a:rPr lang="en-US" dirty="0"/>
              <a:t>Value sets are used in </a:t>
            </a:r>
            <a:r>
              <a:rPr lang="en-US" dirty="0" err="1"/>
              <a:t>ElementDefinition</a:t>
            </a:r>
            <a:r>
              <a:rPr lang="en-US" dirty="0"/>
              <a:t> and Questionnaire resources to specify the allowable contents for coded elements</a:t>
            </a:r>
          </a:p>
          <a:p>
            <a:r>
              <a:rPr lang="en-US" dirty="0"/>
              <a:t>Aligned with Value Set Definition (VSD) spec</a:t>
            </a:r>
          </a:p>
          <a:p>
            <a:pPr lvl="1"/>
            <a:r>
              <a:rPr lang="en-US" dirty="0"/>
              <a:t>Not all VSD elements are in the base resource</a:t>
            </a:r>
          </a:p>
          <a:p>
            <a:pPr lvl="1"/>
            <a:r>
              <a:rPr lang="en-US" dirty="0"/>
              <a:t>Some are defined as part of </a:t>
            </a:r>
            <a:r>
              <a:rPr lang="en-US" dirty="0" err="1"/>
              <a:t>ValueSet</a:t>
            </a:r>
            <a:r>
              <a:rPr lang="en-US" dirty="0"/>
              <a:t> extensions</a:t>
            </a:r>
          </a:p>
          <a:p>
            <a:pPr lvl="1"/>
            <a:r>
              <a:rPr lang="en-US" dirty="0" err="1"/>
              <a:t>ValueSet.compose</a:t>
            </a:r>
            <a:r>
              <a:rPr lang="en-US" dirty="0"/>
              <a:t> = VSD "Content Logical Definition” (CLD)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216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Learning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1 – Introduction and Fundamentals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 systems and value sets in FHIR are defined, identified and used</a:t>
            </a:r>
          </a:p>
          <a:p>
            <a:r>
              <a:rPr lang="en-US" dirty="0"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215917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E1AEF5-EB95-A844-823E-D809E7C17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017" y="198271"/>
            <a:ext cx="5691170" cy="4642178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34717" y="303212"/>
            <a:ext cx="2509284" cy="1376731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ValueSet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288B7-EE29-FA4A-AB6B-40F541FA2197}"/>
              </a:ext>
            </a:extLst>
          </p:cNvPr>
          <p:cNvSpPr txBox="1"/>
          <p:nvPr/>
        </p:nvSpPr>
        <p:spPr>
          <a:xfrm>
            <a:off x="179134" y="4128013"/>
            <a:ext cx="1584554" cy="415498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3D3625-C0F2-044D-8ED0-715CBA55037F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 flipH="1">
            <a:off x="971411" y="3975906"/>
            <a:ext cx="792278" cy="15210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10129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Parts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Meta data</a:t>
            </a:r>
          </a:p>
          <a:p>
            <a:pPr lvl="1"/>
            <a:r>
              <a:rPr lang="en-AU" dirty="0" err="1"/>
              <a:t>url</a:t>
            </a:r>
            <a:r>
              <a:rPr lang="en-AU" dirty="0"/>
              <a:t>, identifier, version, name, title, status, experimental, date, publisher, contact, description, </a:t>
            </a:r>
            <a:r>
              <a:rPr lang="en-AU" dirty="0" err="1"/>
              <a:t>useContext</a:t>
            </a:r>
            <a:r>
              <a:rPr lang="en-AU" dirty="0"/>
              <a:t>, jurisdiction, immutable, purpose, copyright, extensible</a:t>
            </a:r>
          </a:p>
          <a:p>
            <a:r>
              <a:rPr lang="en-AU" dirty="0"/>
              <a:t>Logical definition (.compose):</a:t>
            </a:r>
          </a:p>
          <a:p>
            <a:pPr lvl="1"/>
            <a:r>
              <a:rPr lang="en-AU" dirty="0"/>
              <a:t>Codes to include/exclude – by system, list or filter</a:t>
            </a:r>
          </a:p>
          <a:p>
            <a:pPr lvl="1"/>
            <a:r>
              <a:rPr lang="en-AU" dirty="0"/>
              <a:t>Specify other value sets to include/exclude </a:t>
            </a:r>
          </a:p>
          <a:p>
            <a:r>
              <a:rPr lang="en-AU" dirty="0"/>
              <a:t>Expansion (.expansion)</a:t>
            </a:r>
          </a:p>
          <a:p>
            <a:pPr lvl="1"/>
            <a:r>
              <a:rPr lang="en-AU" dirty="0"/>
              <a:t>What’s actually in the value set </a:t>
            </a:r>
            <a:r>
              <a:rPr lang="en-AU" i="1" dirty="0"/>
              <a:t>today, under local conditions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0583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Value Set Versions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Versions are important to understand and use, when needed</a:t>
            </a:r>
          </a:p>
          <a:p>
            <a:r>
              <a:rPr lang="en-AU" dirty="0"/>
              <a:t>A value set that doesn’t use </a:t>
            </a:r>
            <a:r>
              <a:rPr lang="en-AU" dirty="0" err="1"/>
              <a:t>ValueSet.compose.include.version</a:t>
            </a:r>
            <a:r>
              <a:rPr lang="en-AU" dirty="0"/>
              <a:t> has </a:t>
            </a:r>
            <a:r>
              <a:rPr lang="en-AU" b="1" dirty="0"/>
              <a:t>unknown content (</a:t>
            </a:r>
            <a:r>
              <a:rPr lang="en-AU" dirty="0"/>
              <a:t>even if it lists the codes explicitly)</a:t>
            </a:r>
          </a:p>
          <a:p>
            <a:r>
              <a:rPr lang="en-AU" dirty="0"/>
              <a:t>If you don’t decide on a version, the decision and the results are delegated to run time</a:t>
            </a:r>
          </a:p>
          <a:p>
            <a:r>
              <a:rPr lang="en-AU" dirty="0"/>
              <a:t>But, this is a very common thing to do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70D582A-502A-AD45-A2BA-18053632D90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953789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Selecting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Name the code system (‘system’, with optional ‘version’)</a:t>
            </a:r>
          </a:p>
          <a:p>
            <a:r>
              <a:rPr lang="en-AU" dirty="0"/>
              <a:t>If just a ‘system’, then all codes are included</a:t>
            </a:r>
          </a:p>
          <a:p>
            <a:r>
              <a:rPr lang="en-AU" dirty="0"/>
              <a:t>List codes</a:t>
            </a:r>
          </a:p>
          <a:p>
            <a:pPr lvl="1"/>
            <a:r>
              <a:rPr lang="en-AU" dirty="0"/>
              <a:t>Can provide alternate descriptions</a:t>
            </a:r>
          </a:p>
          <a:p>
            <a:r>
              <a:rPr lang="en-AU" dirty="0"/>
              <a:t>Select codes by property (‘filter’) </a:t>
            </a:r>
          </a:p>
          <a:p>
            <a:pPr lvl="1"/>
            <a:r>
              <a:rPr lang="en-AU" dirty="0"/>
              <a:t>Property Name – defined by the code system</a:t>
            </a:r>
          </a:p>
          <a:p>
            <a:pPr lvl="1"/>
            <a:r>
              <a:rPr lang="en-AU" dirty="0"/>
              <a:t>Operation – ‘=’, ‘is-a’, ‘in’, ‘regex’, etc.</a:t>
            </a:r>
          </a:p>
          <a:p>
            <a:pPr lvl="1"/>
            <a:r>
              <a:rPr lang="en-AU" dirty="0"/>
              <a:t>Value – the value of the property</a:t>
            </a:r>
          </a:p>
          <a:p>
            <a:pPr lvl="1"/>
            <a:r>
              <a:rPr lang="en-AU" dirty="0"/>
              <a:t>e.g., LOINC: COMPONENT = “Sodium”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82058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Compose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4F4CB5-33D6-9742-B1D4-AFD979F7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16" y="828195"/>
            <a:ext cx="7719841" cy="43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824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Expansion</a:t>
            </a:r>
            <a:r>
              <a:rPr lang="en-CA" baseline="0"/>
              <a:t> example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3D0544-DB06-B14C-81EB-E9157AA7B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338" y="988305"/>
            <a:ext cx="4804848" cy="414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104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BC4B-934D-C449-8CE9-40D6F9D7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terminology resources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71181-739E-8E46-AD9E-689DA64006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06463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88975" y="822960"/>
            <a:ext cx="8455025" cy="1416050"/>
          </a:xfrm>
        </p:spPr>
        <p:txBody>
          <a:bodyPr/>
          <a:lstStyle/>
          <a:p>
            <a:r>
              <a:rPr lang="en-AU" sz="2800" dirty="0"/>
              <a:t>A list of mappings between concepts from two different value sets (normally from different code systems or models)</a:t>
            </a:r>
          </a:p>
          <a:p>
            <a:r>
              <a:rPr lang="en-AU" sz="2800" dirty="0"/>
              <a:t>Mapping data for the $translate operation </a:t>
            </a:r>
            <a:r>
              <a:rPr lang="en-AU" sz="1400" dirty="0">
                <a:solidFill>
                  <a:srgbClr val="00B050"/>
                </a:solidFill>
              </a:rPr>
              <a:t>(more on this later)</a:t>
            </a:r>
          </a:p>
          <a:p>
            <a:endParaRPr lang="en-AU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B9D0D-166B-6D4B-B555-92F1965E7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9" y="2710839"/>
            <a:ext cx="7029450" cy="2085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46464-3BCD-074D-A428-D7969F52102D}"/>
              </a:ext>
            </a:extLst>
          </p:cNvPr>
          <p:cNvSpPr txBox="1"/>
          <p:nvPr/>
        </p:nvSpPr>
        <p:spPr>
          <a:xfrm>
            <a:off x="2240705" y="4810563"/>
            <a:ext cx="5940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 mapping between the FHIR and HL7 v3 </a:t>
            </a:r>
            <a:r>
              <a:rPr lang="en-US" sz="1050" dirty="0" err="1"/>
              <a:t>AddressUse</a:t>
            </a:r>
            <a:r>
              <a:rPr lang="en-US" sz="1050" dirty="0"/>
              <a:t> Code systems</a:t>
            </a:r>
          </a:p>
        </p:txBody>
      </p:sp>
    </p:spTree>
    <p:extLst>
      <p:ext uri="{BB962C8B-B14F-4D97-AF65-F5344CB8AC3E}">
        <p14:creationId xmlns:p14="http://schemas.microsoft.com/office/powerpoint/2010/main" val="5063369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48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29740" y="214313"/>
            <a:ext cx="5114260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ConceptMap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69892-BE3B-A14A-BCF4-A09689044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52" y="775302"/>
            <a:ext cx="741997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775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NamingSystem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5D479-5878-0F46-A77D-F6913D1F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03" y="2533381"/>
            <a:ext cx="6029325" cy="23336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D9023D-1BFD-9040-887F-4C43890D47C4}"/>
              </a:ext>
            </a:extLst>
          </p:cNvPr>
          <p:cNvSpPr txBox="1">
            <a:spLocks/>
          </p:cNvSpPr>
          <p:nvPr/>
        </p:nvSpPr>
        <p:spPr bwMode="auto">
          <a:xfrm>
            <a:off x="384048" y="1371600"/>
            <a:ext cx="8454426" cy="1416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325" dirty="0"/>
              <a:t>Identifies the existence of a code or identifier system</a:t>
            </a:r>
            <a:endParaRPr lang="en-CA" sz="2100" dirty="0"/>
          </a:p>
          <a:p>
            <a:r>
              <a:rPr lang="en-GB" sz="2325" dirty="0"/>
              <a:t>Typically defined by 3rd parties (other than the code or identifier system "owner”)</a:t>
            </a:r>
            <a:endParaRPr lang="en-CA" sz="2100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781251-9CED-8E44-BDF6-AEFD2C089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9998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Learning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2 – </a:t>
            </a:r>
            <a:r>
              <a:rPr lang="en-US" b="1" dirty="0"/>
              <a:t>Searching and Services</a:t>
            </a:r>
            <a:endParaRPr lang="en-US" b="1" dirty="0">
              <a:cs typeface="Arial" panose="020B0604020202020204" pitchFamily="34" charset="0"/>
            </a:endParaRPr>
          </a:p>
          <a:p>
            <a:r>
              <a:rPr lang="en-US" dirty="0">
                <a:cs typeface="Arial" panose="020B0604020202020204" pitchFamily="34" charset="0"/>
              </a:rPr>
              <a:t>Understand and use FHIR terminology-based search capabilities</a:t>
            </a:r>
          </a:p>
          <a:p>
            <a:r>
              <a:rPr lang="en-US" dirty="0">
                <a:cs typeface="Arial" panose="020B0604020202020204" pitchFamily="34" charset="0"/>
              </a:rPr>
              <a:t>Understand and use FHIR Terminology Service capabilities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92642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TerminologyCapabilities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Provides the ability for a terminology server to describe the details of what the terminology service supports</a:t>
            </a:r>
            <a:endParaRPr lang="en-GB" dirty="0"/>
          </a:p>
          <a:p>
            <a:r>
              <a:rPr lang="en-GB" dirty="0"/>
              <a:t>Resource added in R4 </a:t>
            </a:r>
            <a:r>
              <a:rPr lang="en-GB" dirty="0">
                <a:solidFill>
                  <a:srgbClr val="C00000"/>
                </a:solidFill>
              </a:rPr>
              <a:t>(draft – FMM 0, FMM 1 in R5)</a:t>
            </a:r>
          </a:p>
          <a:p>
            <a:r>
              <a:rPr lang="en-US" dirty="0"/>
              <a:t>In addition to the overall server capability statement (</a:t>
            </a:r>
            <a:r>
              <a:rPr lang="en-US" dirty="0" err="1"/>
              <a:t>CapabilityStatement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Server ‘/metadata’ endpoint</a:t>
            </a:r>
          </a:p>
          <a:p>
            <a:r>
              <a:rPr lang="en-US" dirty="0"/>
              <a:t>Return server terminology capabilities</a:t>
            </a:r>
          </a:p>
          <a:p>
            <a:pPr lvl="1"/>
            <a:r>
              <a:rPr lang="en-US" dirty="0"/>
              <a:t>GET [base]/</a:t>
            </a:r>
            <a:r>
              <a:rPr lang="en-US" dirty="0" err="1"/>
              <a:t>metadata?mode</a:t>
            </a:r>
            <a:r>
              <a:rPr lang="en-US" dirty="0"/>
              <a:t>=terminology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0790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D08BF1-705A-5149-9F1C-2894A9457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6" y="493459"/>
            <a:ext cx="7879935" cy="4539314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29713" y="0"/>
            <a:ext cx="7761767" cy="701675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tx1"/>
                </a:solidFill>
              </a:rPr>
              <a:t>TerminologyCapabilities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</p:spTree>
    <p:extLst>
      <p:ext uri="{BB962C8B-B14F-4D97-AF65-F5344CB8AC3E}">
        <p14:creationId xmlns:p14="http://schemas.microsoft.com/office/powerpoint/2010/main" val="22298126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  <a:endParaRPr lang="en-US" b="0" dirty="0">
              <a:solidFill>
                <a:srgbClr val="74767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56913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7335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Where to Find Terminology in FHIR</a:t>
            </a:r>
          </a:p>
          <a:p>
            <a:r>
              <a:rPr kumimoji="1" lang="en-US" altLang="zh-CN" dirty="0"/>
              <a:t>Representing Coded Data in FHIR</a:t>
            </a:r>
          </a:p>
          <a:p>
            <a:pPr marL="1074420" lvl="1" indent="-514350"/>
            <a:r>
              <a:rPr kumimoji="1" lang="en-US" altLang="zh-CN" dirty="0"/>
              <a:t>Code</a:t>
            </a:r>
          </a:p>
          <a:p>
            <a:pPr marL="1074420" lvl="1" indent="-514350"/>
            <a:r>
              <a:rPr kumimoji="1" lang="en-US" altLang="zh-CN" dirty="0"/>
              <a:t>Code System</a:t>
            </a:r>
          </a:p>
          <a:p>
            <a:pPr marL="1074420" lvl="1" indent="-514350"/>
            <a:r>
              <a:rPr kumimoji="1" lang="en-US" altLang="zh-CN" dirty="0"/>
              <a:t>Value Set</a:t>
            </a:r>
          </a:p>
          <a:p>
            <a:pPr marL="1074420" lvl="1" indent="-514350"/>
            <a:r>
              <a:rPr kumimoji="1" lang="en-US" altLang="zh-CN" dirty="0"/>
              <a:t>Terminology Binding</a:t>
            </a:r>
          </a:p>
          <a:p>
            <a:pPr marL="1074420" lvl="1" indent="-514350"/>
            <a:r>
              <a:rPr kumimoji="1" lang="en-US" altLang="zh-CN" dirty="0"/>
              <a:t>Coded Data Types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1650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Primary FHIR Terminology Resources</a:t>
            </a:r>
          </a:p>
          <a:p>
            <a:pPr marL="1074420" lvl="1" indent="-514350"/>
            <a:r>
              <a:rPr kumimoji="1" lang="en-US" altLang="zh-CN" dirty="0" err="1"/>
              <a:t>CodeSystem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ValueSet</a:t>
            </a:r>
            <a:endParaRPr kumimoji="1" lang="en-US" altLang="zh-CN" dirty="0"/>
          </a:p>
          <a:p>
            <a:r>
              <a:rPr kumimoji="1" lang="en-US" altLang="zh-CN" dirty="0"/>
              <a:t>More FHIR Terminology Resources</a:t>
            </a:r>
          </a:p>
          <a:p>
            <a:pPr marL="1074420" lvl="1" indent="-514350"/>
            <a:r>
              <a:rPr kumimoji="1" lang="en-US" altLang="zh-CN" dirty="0" err="1"/>
              <a:t>ConceptMap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NamingSystem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TerminologyCapabilities</a:t>
            </a:r>
            <a:endParaRPr kumimoji="1" lang="en-US" altLang="zh-C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1393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DC5B-6C5B-7C47-B162-2CC61D71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Terminology in FHIR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6CD1E1-4F6E-0546-83E1-139CE11B62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310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 Module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88720"/>
            <a:ext cx="8228883" cy="2929042"/>
          </a:xfrm>
        </p:spPr>
        <p:txBody>
          <a:bodyPr/>
          <a:lstStyle/>
          <a:p>
            <a:r>
              <a:rPr lang="en-US" dirty="0"/>
              <a:t>Level 2 on the Home page</a:t>
            </a:r>
          </a:p>
          <a:p>
            <a:r>
              <a:rPr lang="en-US" dirty="0"/>
              <a:t>The primary organizing place in the FHIR specification for terminology specifications, guidance and content</a:t>
            </a:r>
          </a:p>
          <a:p>
            <a:r>
              <a:rPr lang="en-US" dirty="0">
                <a:hlinkClick r:id="rId2"/>
              </a:rPr>
              <a:t>http://hl7.org/fhir/terminology-module.html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6A131-3CE2-9F48-968D-B935887241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9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330FC-55C9-7B4A-BC35-141FE12BB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62" y="2926080"/>
            <a:ext cx="7667625" cy="1619250"/>
          </a:xfrm>
          <a:prstGeom prst="rect">
            <a:avLst/>
          </a:prstGeom>
        </p:spPr>
      </p:pic>
      <p:sp>
        <p:nvSpPr>
          <p:cNvPr id="7" name="Oval 11">
            <a:extLst>
              <a:ext uri="{FF2B5EF4-FFF2-40B4-BE49-F238E27FC236}">
                <a16:creationId xmlns:a16="http://schemas.microsoft.com/office/drawing/2014/main" id="{6CBF8A4B-05E9-4444-BDBC-433EDE8D36DE}"/>
              </a:ext>
            </a:extLst>
          </p:cNvPr>
          <p:cNvSpPr/>
          <p:nvPr/>
        </p:nvSpPr>
        <p:spPr bwMode="auto">
          <a:xfrm>
            <a:off x="5598114" y="3145536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324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11424</TotalTime>
  <Words>2823</Words>
  <Application>Microsoft Macintosh PowerPoint</Application>
  <PresentationFormat>On-screen Show (16:9)</PresentationFormat>
  <Paragraphs>382</Paragraphs>
  <Slides>53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7" baseType="lpstr">
      <vt:lpstr>Arial</vt:lpstr>
      <vt:lpstr>Calibri</vt:lpstr>
      <vt:lpstr>Wingdings</vt:lpstr>
      <vt:lpstr>Office Theme</vt:lpstr>
      <vt:lpstr>Understanding and Using Terminology in HL7® FHIR®</vt:lpstr>
      <vt:lpstr>This presentation</vt:lpstr>
      <vt:lpstr>Who am I?</vt:lpstr>
      <vt:lpstr>Tutorial Learning Objectives</vt:lpstr>
      <vt:lpstr>Tutorial Learning Objectives</vt:lpstr>
      <vt:lpstr>Part 1 Topics Introduction and Fundamentals</vt:lpstr>
      <vt:lpstr>Part 1 Topics Introduction and Fundamentals</vt:lpstr>
      <vt:lpstr>where to find Terminology in FHIR</vt:lpstr>
      <vt:lpstr>Terminology Module</vt:lpstr>
      <vt:lpstr>PowerPoint Presentation</vt:lpstr>
      <vt:lpstr>Terminologies link</vt:lpstr>
      <vt:lpstr>PowerPoint Presentation</vt:lpstr>
      <vt:lpstr>FHIR Zulip chat Terminology stream</vt:lpstr>
      <vt:lpstr>Representing Coded Data in fhir</vt:lpstr>
      <vt:lpstr>Let’s Start with a Code</vt:lpstr>
      <vt:lpstr>Code System</vt:lpstr>
      <vt:lpstr>Value Set</vt:lpstr>
      <vt:lpstr>Code System vs. Value Set</vt:lpstr>
      <vt:lpstr>Code System vs. Value Set Take Home Points</vt:lpstr>
      <vt:lpstr>Terminology Binding</vt:lpstr>
      <vt:lpstr>More on Bindings</vt:lpstr>
      <vt:lpstr>Binding Strength</vt:lpstr>
      <vt:lpstr>Coded Data (instance)</vt:lpstr>
      <vt:lpstr>Binding vs. Data element instance</vt:lpstr>
      <vt:lpstr>Referring to a code system</vt:lpstr>
      <vt:lpstr>URL vs. Object Identifier (OID)</vt:lpstr>
      <vt:lpstr>The ‘code’ Data Type</vt:lpstr>
      <vt:lpstr>What if I need a different ‘code’?</vt:lpstr>
      <vt:lpstr>Coding</vt:lpstr>
      <vt:lpstr>Coding – Element Optionality</vt:lpstr>
      <vt:lpstr>CodeableConcept</vt:lpstr>
      <vt:lpstr>What to use for coded data in an extension?</vt:lpstr>
      <vt:lpstr>Codes vs. Identifiers</vt:lpstr>
      <vt:lpstr>primary terminology resources</vt:lpstr>
      <vt:lpstr>CodeSystem</vt:lpstr>
      <vt:lpstr>CodeSystem</vt:lpstr>
      <vt:lpstr>CodeSystem (UML)</vt:lpstr>
      <vt:lpstr>Code system definition example</vt:lpstr>
      <vt:lpstr>ValueSet</vt:lpstr>
      <vt:lpstr>ValueSet (UML)</vt:lpstr>
      <vt:lpstr>Value Set Parts</vt:lpstr>
      <vt:lpstr>Value Set Versions</vt:lpstr>
      <vt:lpstr>Selecting Concepts</vt:lpstr>
      <vt:lpstr>Compose example</vt:lpstr>
      <vt:lpstr>Expansion example</vt:lpstr>
      <vt:lpstr>More terminology resources</vt:lpstr>
      <vt:lpstr>ConceptMap</vt:lpstr>
      <vt:lpstr>ConceptMap (UML)</vt:lpstr>
      <vt:lpstr>NamingSystem</vt:lpstr>
      <vt:lpstr>TerminologyCapabilities</vt:lpstr>
      <vt:lpstr>TerminologyCapabilities (UML)</vt:lpstr>
      <vt:lpstr>What Are Your Questions?</vt:lpstr>
      <vt:lpstr>More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134</cp:revision>
  <dcterms:created xsi:type="dcterms:W3CDTF">2019-05-01T16:23:47Z</dcterms:created>
  <dcterms:modified xsi:type="dcterms:W3CDTF">2020-11-13T12:37:16Z</dcterms:modified>
</cp:coreProperties>
</file>